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472000" cx="770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6.xml"/><Relationship Id="rId41" Type="http://schemas.openxmlformats.org/officeDocument/2006/relationships/font" Target="fonts/Lat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7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6.xml"/><Relationship Id="rId32" Type="http://schemas.openxmlformats.org/officeDocument/2006/relationships/font" Target="fonts/Raleway-italic.fntdata"/><Relationship Id="rId13" Type="http://schemas.openxmlformats.org/officeDocument/2006/relationships/slide" Target="slides/slide9.xml"/><Relationship Id="rId35" Type="http://schemas.openxmlformats.org/officeDocument/2006/relationships/font" Target="fonts/Roboto-bold.fntdata"/><Relationship Id="rId12" Type="http://schemas.openxmlformats.org/officeDocument/2006/relationships/slide" Target="slides/slide8.xml"/><Relationship Id="rId34" Type="http://schemas.openxmlformats.org/officeDocument/2006/relationships/font" Target="fonts/Roboto-regular.fntdata"/><Relationship Id="rId15" Type="http://schemas.openxmlformats.org/officeDocument/2006/relationships/slide" Target="slides/slide11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-italic.fntdata"/><Relationship Id="rId17" Type="http://schemas.openxmlformats.org/officeDocument/2006/relationships/slide" Target="slides/slide13.xml"/><Relationship Id="rId39" Type="http://schemas.openxmlformats.org/officeDocument/2006/relationships/font" Target="fonts/Lato-bold.fntdata"/><Relationship Id="rId16" Type="http://schemas.openxmlformats.org/officeDocument/2006/relationships/slide" Target="slides/slide12.xml"/><Relationship Id="rId38" Type="http://schemas.openxmlformats.org/officeDocument/2006/relationships/font" Target="fonts/Lat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015471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015471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015471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015464" y="685800"/>
            <a:ext cx="4827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00" y="5182950"/>
            <a:ext cx="7704000" cy="28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 </a:t>
            </a:r>
          </a:p>
        </p:txBody>
      </p:sp>
      <p:pic>
        <p:nvPicPr>
          <p:cNvPr descr="light.png" id="11" name="Shape 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7470" y="5227091"/>
            <a:ext cx="472884" cy="169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x="6655882" y="5135422"/>
            <a:ext cx="857100" cy="2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incust.com</a:t>
            </a: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405071" y="315502"/>
            <a:ext cx="6886200" cy="650100"/>
          </a:xfrm>
          <a:prstGeom prst="rect">
            <a:avLst/>
          </a:prstGeom>
          <a:ln>
            <a:noFill/>
          </a:ln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buNone/>
              <a:defRPr b="0" sz="250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405071" y="923554"/>
            <a:ext cx="6886200" cy="565500"/>
          </a:xfrm>
          <a:prstGeom prst="rect">
            <a:avLst/>
          </a:prstGeom>
          <a:ln>
            <a:noFill/>
          </a:ln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buNone/>
              <a:def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None/>
              <a:defRPr sz="25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buNone/>
              <a:defRPr sz="25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buNone/>
              <a:defRPr sz="25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buNone/>
              <a:defRPr sz="25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buNone/>
              <a:defRPr sz="25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buNone/>
              <a:defRPr sz="25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buNone/>
              <a:defRPr sz="2500"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buNone/>
              <a:defRPr sz="25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 algn="ct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358239" y="5042729"/>
            <a:ext cx="6990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358239" y="442196"/>
            <a:ext cx="6990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719469" y="1388186"/>
            <a:ext cx="6264899" cy="1636800"/>
          </a:xfrm>
          <a:prstGeom prst="rect">
            <a:avLst/>
          </a:prstGeom>
        </p:spPr>
        <p:txBody>
          <a:bodyPr anchorCtr="0" anchor="ctr" bIns="93400" lIns="93400" rIns="93400" tIns="93400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19469" y="3105906"/>
            <a:ext cx="6264899" cy="1140000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358239" y="442196"/>
            <a:ext cx="69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358239" y="5042729"/>
            <a:ext cx="6990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342421" y="1922221"/>
            <a:ext cx="6990300" cy="1640400"/>
          </a:xfrm>
          <a:prstGeom prst="rect">
            <a:avLst/>
          </a:prstGeom>
        </p:spPr>
        <p:txBody>
          <a:bodyPr anchorCtr="0" anchor="ctr" bIns="93400" lIns="93400" rIns="93400" tIns="93400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087531" y="442196"/>
            <a:ext cx="5260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087531" y="5042729"/>
            <a:ext cx="5260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358237" y="442196"/>
            <a:ext cx="1544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022257" y="612734"/>
            <a:ext cx="5326200" cy="675900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030567" y="1697693"/>
            <a:ext cx="5326200" cy="3194100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087531" y="442196"/>
            <a:ext cx="5260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087531" y="5042729"/>
            <a:ext cx="5260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358237" y="442196"/>
            <a:ext cx="1544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022257" y="612734"/>
            <a:ext cx="5326200" cy="675900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022302" y="1705033"/>
            <a:ext cx="2587499" cy="3194100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760718" y="1705033"/>
            <a:ext cx="2587499" cy="3194100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255536" y="437861"/>
            <a:ext cx="7178700" cy="680400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358237" y="442196"/>
            <a:ext cx="1544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9185" y="996417"/>
            <a:ext cx="2365800" cy="804000"/>
          </a:xfrm>
          <a:prstGeom prst="rect">
            <a:avLst/>
          </a:prstGeom>
        </p:spPr>
        <p:txBody>
          <a:bodyPr anchorCtr="0" anchor="b" bIns="93400" lIns="93400" rIns="93400" tIns="93400"/>
          <a:lstStyle>
            <a:lvl1pPr lvl="0" rtl="0">
              <a:spcBef>
                <a:spcPts val="0"/>
              </a:spcBef>
              <a:buSzPct val="100000"/>
              <a:defRPr sz="2500"/>
            </a:lvl1pPr>
            <a:lvl2pPr lvl="1" rtl="0">
              <a:spcBef>
                <a:spcPts val="0"/>
              </a:spcBef>
              <a:buSzPct val="100000"/>
              <a:defRPr sz="2500"/>
            </a:lvl2pPr>
            <a:lvl3pPr lvl="2" rtl="0">
              <a:spcBef>
                <a:spcPts val="0"/>
              </a:spcBef>
              <a:buSzPct val="100000"/>
              <a:defRPr sz="2500"/>
            </a:lvl3pPr>
            <a:lvl4pPr lvl="3" rtl="0">
              <a:spcBef>
                <a:spcPts val="0"/>
              </a:spcBef>
              <a:buSzPct val="100000"/>
              <a:defRPr sz="2500"/>
            </a:lvl4pPr>
            <a:lvl5pPr lvl="4" rtl="0">
              <a:spcBef>
                <a:spcPts val="0"/>
              </a:spcBef>
              <a:buSzPct val="100000"/>
              <a:defRPr sz="2500"/>
            </a:lvl5pPr>
            <a:lvl6pPr lvl="5" rtl="0">
              <a:spcBef>
                <a:spcPts val="0"/>
              </a:spcBef>
              <a:buSzPct val="100000"/>
              <a:defRPr sz="2500"/>
            </a:lvl6pPr>
            <a:lvl7pPr lvl="6" rtl="0">
              <a:spcBef>
                <a:spcPts val="0"/>
              </a:spcBef>
              <a:buSzPct val="100000"/>
              <a:defRPr sz="2500"/>
            </a:lvl7pPr>
            <a:lvl8pPr lvl="7" rtl="0">
              <a:spcBef>
                <a:spcPts val="0"/>
              </a:spcBef>
              <a:buSzPct val="100000"/>
              <a:defRPr sz="2500"/>
            </a:lvl8pPr>
            <a:lvl9pPr lvl="8" rtl="0">
              <a:spcBef>
                <a:spcPts val="0"/>
              </a:spcBef>
              <a:buSzPct val="100000"/>
              <a:defRPr sz="25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269185" y="1964753"/>
            <a:ext cx="2365800" cy="2985599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358237" y="442196"/>
            <a:ext cx="1544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38520" y="757622"/>
            <a:ext cx="5260800" cy="4080600"/>
          </a:xfrm>
          <a:prstGeom prst="rect">
            <a:avLst/>
          </a:prstGeom>
        </p:spPr>
        <p:txBody>
          <a:bodyPr anchorCtr="0" anchor="ctr" bIns="93400" lIns="93400" rIns="93400" tIns="9340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852000" y="132"/>
            <a:ext cx="3852000" cy="547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3400" lIns="93400" rIns="93400" tIns="934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4237600" y="4782614"/>
            <a:ext cx="394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23688" y="1486594"/>
            <a:ext cx="3408000" cy="1402499"/>
          </a:xfrm>
          <a:prstGeom prst="rect">
            <a:avLst/>
          </a:prstGeom>
        </p:spPr>
        <p:txBody>
          <a:bodyPr anchorCtr="0" anchor="b" bIns="93400" lIns="93400" rIns="93400" tIns="93400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7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7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7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7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7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7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7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7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23688" y="2910070"/>
            <a:ext cx="3408000" cy="1431599"/>
          </a:xfrm>
          <a:prstGeom prst="rect">
            <a:avLst/>
          </a:prstGeom>
        </p:spPr>
        <p:txBody>
          <a:bodyPr anchorCtr="0" anchor="t" bIns="93400" lIns="93400" rIns="93400" tIns="934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161625" y="770452"/>
            <a:ext cx="3232500" cy="3931200"/>
          </a:xfrm>
          <a:prstGeom prst="rect">
            <a:avLst/>
          </a:prstGeom>
        </p:spPr>
        <p:txBody>
          <a:bodyPr anchorCtr="0" anchor="ctr" bIns="93400" lIns="93400" rIns="93400" tIns="9340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358239" y="5042729"/>
            <a:ext cx="6990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358237" y="442196"/>
            <a:ext cx="1544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276360" y="4495928"/>
            <a:ext cx="7067400" cy="418800"/>
          </a:xfrm>
          <a:prstGeom prst="rect">
            <a:avLst/>
          </a:prstGeom>
        </p:spPr>
        <p:txBody>
          <a:bodyPr anchorCtr="0" anchor="ctr" bIns="93400" lIns="93400" rIns="93400" tIns="934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</p:spPr>
        <p:txBody>
          <a:bodyPr anchorCtr="0" anchor="ctr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022257" y="612734"/>
            <a:ext cx="53262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030567" y="1697693"/>
            <a:ext cx="5326200" cy="3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7159731" y="4988216"/>
            <a:ext cx="4623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00" lIns="93400" rIns="93400" tIns="93400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jp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blaze@incust.co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_00.jpg"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71" y="131356"/>
            <a:ext cx="6983457" cy="39281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4710300" y="4438881"/>
            <a:ext cx="27192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6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80% of income comes from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16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20% loyal customers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8432" y="2570032"/>
            <a:ext cx="7704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Make friends with your customers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2" y="3021102"/>
            <a:ext cx="7704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incust.com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405071" y="315502"/>
            <a:ext cx="6886200" cy="6081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inCust secret sauce ingredient 2/3</a:t>
            </a:r>
          </a:p>
        </p:txBody>
      </p:sp>
      <p:sp>
        <p:nvSpPr>
          <p:cNvPr id="134" name="Shape 134"/>
          <p:cNvSpPr txBox="1"/>
          <p:nvPr>
            <p:ph idx="1" type="subTitle"/>
          </p:nvPr>
        </p:nvSpPr>
        <p:spPr>
          <a:xfrm>
            <a:off x="405071" y="923605"/>
            <a:ext cx="6886200" cy="39015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card - many loyalty programs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Convenient communication of the customer with different businesses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One customer's account, but separated bonus points, discounts, coupons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Each business gets its dedicated “section” in customer’s account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Dedicated business portal in the mobile app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Possibility of driving new customers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The place of communication between customers and businesses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pic>
        <p:nvPicPr>
          <p:cNvPr descr="slide-pictures.png"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011" y="0"/>
            <a:ext cx="7251978" cy="511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405071" y="315502"/>
            <a:ext cx="6886200" cy="6501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inCust secret sauce ingredient 3/3</a:t>
            </a:r>
          </a:p>
        </p:txBody>
      </p:sp>
      <p:sp>
        <p:nvSpPr>
          <p:cNvPr id="147" name="Shape 147"/>
          <p:cNvSpPr txBox="1"/>
          <p:nvPr>
            <p:ph idx="1" type="subTitle"/>
          </p:nvPr>
        </p:nvSpPr>
        <p:spPr>
          <a:xfrm>
            <a:off x="405071" y="923605"/>
            <a:ext cx="6886200" cy="39015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start without expenses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Setup and launch withi</a:t>
            </a:r>
            <a:r>
              <a:rPr lang="en"/>
              <a:t>n 15 minutes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Free registration and evaluation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Pay only for processing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Works even on a salesperson’s smartphone!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-pictures.pn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73" y="0"/>
            <a:ext cx="7252047" cy="5111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405071" y="315502"/>
            <a:ext cx="6886200" cy="6501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benefits of using inCust</a:t>
            </a:r>
          </a:p>
        </p:txBody>
      </p:sp>
      <p:sp>
        <p:nvSpPr>
          <p:cNvPr id="160" name="Shape 160"/>
          <p:cNvSpPr txBox="1"/>
          <p:nvPr>
            <p:ph idx="1" type="subTitle"/>
          </p:nvPr>
        </p:nvSpPr>
        <p:spPr>
          <a:xfrm>
            <a:off x="405071" y="923605"/>
            <a:ext cx="6886200" cy="39015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/>
              <a:t>Efficiently and automatically process purchases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After one-time customization, automatically credits customers’ accounts with benefits (no salesperson participation needed)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/>
              <a:t>Decrease advertising costs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Direct messages work better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Bonus points minimize direct loss on discounts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/>
              <a:t>Increase income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Subscriptions improve cash flow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Loyal customer = frequent customer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Frequent customer = 80% of income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pic>
        <p:nvPicPr>
          <p:cNvPr descr="slide-pictures.png"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973" y="0"/>
            <a:ext cx="7252034" cy="511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sp>
        <p:nvSpPr>
          <p:cNvPr id="172" name="Shape 172"/>
          <p:cNvSpPr txBox="1"/>
          <p:nvPr>
            <p:ph type="title"/>
          </p:nvPr>
        </p:nvSpPr>
        <p:spPr>
          <a:xfrm>
            <a:off x="405071" y="315502"/>
            <a:ext cx="6886200" cy="10206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Select only the components which that need</a:t>
            </a:r>
          </a:p>
        </p:txBody>
      </p:sp>
      <p:sp>
        <p:nvSpPr>
          <p:cNvPr id="173" name="Shape 173"/>
          <p:cNvSpPr txBox="1"/>
          <p:nvPr>
            <p:ph idx="1" type="subTitle"/>
          </p:nvPr>
        </p:nvSpPr>
        <p:spPr>
          <a:xfrm>
            <a:off x="405071" y="1335956"/>
            <a:ext cx="6886200" cy="34893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Cloud processing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Salesperson tools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Customer’s app for smartphone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Smartwatch app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SMS, PUSH, Viber and other communications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Analytics and predictive sales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White Label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Integration with the accounting system or POS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Customer identification tools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2914980" y="4372811"/>
            <a:ext cx="33585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CARDLESS LOYALTY PROGRAM</a:t>
            </a:r>
          </a:p>
        </p:txBody>
      </p:sp>
      <p:sp>
        <p:nvSpPr>
          <p:cNvPr id="179" name="Shape 179"/>
          <p:cNvSpPr/>
          <p:nvPr/>
        </p:nvSpPr>
        <p:spPr>
          <a:xfrm>
            <a:off x="407975" y="1050515"/>
            <a:ext cx="1279500" cy="1311899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A8D0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6700" lIns="93400" rIns="93400" tIns="46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SALESPOINT</a:t>
            </a: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APPS</a:t>
            </a:r>
          </a:p>
        </p:txBody>
      </p:sp>
      <p:sp>
        <p:nvSpPr>
          <p:cNvPr id="180" name="Shape 180"/>
          <p:cNvSpPr/>
          <p:nvPr/>
        </p:nvSpPr>
        <p:spPr>
          <a:xfrm>
            <a:off x="1508987" y="1050515"/>
            <a:ext cx="1279500" cy="1311899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A8D0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6700" lIns="93400" rIns="93400" tIns="46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TEXT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MESSAGES</a:t>
            </a:r>
          </a:p>
        </p:txBody>
      </p:sp>
      <p:sp>
        <p:nvSpPr>
          <p:cNvPr id="181" name="Shape 181"/>
          <p:cNvSpPr/>
          <p:nvPr/>
        </p:nvSpPr>
        <p:spPr>
          <a:xfrm>
            <a:off x="2657452" y="1050515"/>
            <a:ext cx="1279499" cy="1311899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A8D0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6700" lIns="93400" rIns="93400" tIns="46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CUSTOMER</a:t>
            </a: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APPS</a:t>
            </a:r>
          </a:p>
        </p:txBody>
      </p:sp>
      <p:sp>
        <p:nvSpPr>
          <p:cNvPr id="182" name="Shape 182"/>
          <p:cNvSpPr/>
          <p:nvPr/>
        </p:nvSpPr>
        <p:spPr>
          <a:xfrm>
            <a:off x="3805917" y="1022017"/>
            <a:ext cx="1279500" cy="13119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A8D0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6700" lIns="93400" rIns="93400" tIns="46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REPORTING, ADMIN TOOLS</a:t>
            </a:r>
          </a:p>
        </p:txBody>
      </p:sp>
      <p:sp>
        <p:nvSpPr>
          <p:cNvPr id="183" name="Shape 183"/>
          <p:cNvSpPr/>
          <p:nvPr/>
        </p:nvSpPr>
        <p:spPr>
          <a:xfrm>
            <a:off x="5000549" y="1021532"/>
            <a:ext cx="1280700" cy="13128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A8D0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6700" lIns="93400" rIns="93400" tIns="46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SAAS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CLOUD</a:t>
            </a:r>
          </a:p>
        </p:txBody>
      </p:sp>
      <p:sp>
        <p:nvSpPr>
          <p:cNvPr id="184" name="Shape 184"/>
          <p:cNvSpPr/>
          <p:nvPr/>
        </p:nvSpPr>
        <p:spPr>
          <a:xfrm>
            <a:off x="6101114" y="1022366"/>
            <a:ext cx="1278899" cy="13110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A8D08C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6700" lIns="93400" rIns="93400" tIns="46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INTEGRATION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WITH POS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SOFTWARE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538" y="2609022"/>
            <a:ext cx="2426100" cy="13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8611" y="4032477"/>
            <a:ext cx="1483500" cy="8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1496" y="2559895"/>
            <a:ext cx="2780823" cy="1666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2799" y="3044444"/>
            <a:ext cx="1587000" cy="95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one.png" id="189" name="Shape 1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10342" y="2500631"/>
            <a:ext cx="635308" cy="13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-0.png" id="190" name="Shape 190"/>
          <p:cNvPicPr preferRelativeResize="0"/>
          <p:nvPr/>
        </p:nvPicPr>
        <p:blipFill rotWithShape="1">
          <a:blip r:embed="rId8">
            <a:alphaModFix/>
          </a:blip>
          <a:srcRect b="0" l="563" r="563" t="0"/>
          <a:stretch/>
        </p:blipFill>
        <p:spPr>
          <a:xfrm>
            <a:off x="407975" y="2699449"/>
            <a:ext cx="1079385" cy="155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-1.png" id="191" name="Shape 191"/>
          <p:cNvPicPr preferRelativeResize="0"/>
          <p:nvPr/>
        </p:nvPicPr>
        <p:blipFill rotWithShape="1">
          <a:blip r:embed="rId9">
            <a:alphaModFix/>
          </a:blip>
          <a:srcRect b="0" l="563" r="563" t="0"/>
          <a:stretch/>
        </p:blipFill>
        <p:spPr>
          <a:xfrm>
            <a:off x="1060653" y="3128167"/>
            <a:ext cx="1079385" cy="155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f-1.png" id="192" name="Shape 19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54703" y="4066472"/>
            <a:ext cx="569254" cy="94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76824" y="4075281"/>
            <a:ext cx="1395177" cy="87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type="title"/>
          </p:nvPr>
        </p:nvSpPr>
        <p:spPr>
          <a:xfrm>
            <a:off x="405071" y="315502"/>
            <a:ext cx="6886200" cy="6501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Components of the solution</a:t>
            </a:r>
          </a:p>
        </p:txBody>
      </p:sp>
      <p:sp>
        <p:nvSpPr>
          <p:cNvPr id="195" name="Shape 195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03965" y="3016528"/>
            <a:ext cx="828209" cy="1666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f-2.png" id="197" name="Shape 19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43093" y="3936623"/>
            <a:ext cx="601703" cy="108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x="405071" y="315502"/>
            <a:ext cx="6886200" cy="10206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Choose methods of interaction with the customer</a:t>
            </a:r>
          </a:p>
        </p:txBody>
      </p:sp>
      <p:sp>
        <p:nvSpPr>
          <p:cNvPr id="204" name="Shape 204"/>
          <p:cNvSpPr txBox="1"/>
          <p:nvPr>
            <p:ph idx="1" type="subTitle"/>
          </p:nvPr>
        </p:nvSpPr>
        <p:spPr>
          <a:xfrm>
            <a:off x="405071" y="1335956"/>
            <a:ext cx="6886200" cy="34893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Customer</a:t>
            </a:r>
            <a:r>
              <a:rPr lang="en"/>
              <a:t> at the cash desk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Customer in the Internet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On the street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Customer self-identification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Check scanning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By the vending machine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IBeacons and Geo-Targeting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Payment by electronic money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Coalitions and cross-marketing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pic>
        <p:nvPicPr>
          <p:cNvPr descr="slide-pictures.png"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973" y="0"/>
            <a:ext cx="7252040" cy="511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Customer Friendship System</a:t>
            </a:r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75" y="315500"/>
            <a:ext cx="7704000" cy="6501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How many cards do you carry in your wallet?</a:t>
            </a:r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405071" y="965610"/>
            <a:ext cx="6886200" cy="38598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Custom</a:t>
            </a:r>
            <a:r>
              <a:rPr lang="en"/>
              <a:t>ers either</a:t>
            </a:r>
            <a:r>
              <a:rPr lang="en" sz="1600"/>
              <a:t>:</a:t>
            </a:r>
          </a:p>
          <a:p>
            <a:pPr indent="-342900" lvl="0" marL="469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/>
              <a:t>Collect discount cards, and often all cards do not fit into the wallet</a:t>
            </a:r>
            <a:r>
              <a:rPr lang="en" sz="1600"/>
              <a:t>;</a:t>
            </a:r>
          </a:p>
          <a:p>
            <a:pPr indent="-342900" lvl="0" marL="469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/>
              <a:t>Do not fill out questionnaires and do not carry plastic cards</a:t>
            </a:r>
            <a:r>
              <a:rPr lang="en" sz="1600"/>
              <a:t>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But every visitor wants</a:t>
            </a:r>
            <a:r>
              <a:rPr lang="en" sz="1600"/>
              <a:t>:</a:t>
            </a:r>
          </a:p>
          <a:p>
            <a:pPr indent="-342900" lvl="0" marL="469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/>
              <a:t>To be recognized and served as a loyal customer</a:t>
            </a:r>
            <a:br>
              <a:rPr lang="en" sz="1600"/>
            </a:br>
            <a:r>
              <a:rPr lang="en"/>
              <a:t>(even when they have forgotten the card at home or have no place in their wallets);</a:t>
            </a:r>
          </a:p>
          <a:p>
            <a:pPr indent="-342900" lvl="0" marL="469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/>
              <a:t>Personalized communication, attention, friendship.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sp>
        <p:nvSpPr>
          <p:cNvPr id="216" name="Shape 216"/>
          <p:cNvSpPr txBox="1"/>
          <p:nvPr>
            <p:ph type="title"/>
          </p:nvPr>
        </p:nvSpPr>
        <p:spPr>
          <a:xfrm>
            <a:off x="405071" y="315502"/>
            <a:ext cx="6886200" cy="6036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Platform for custom projects</a:t>
            </a:r>
          </a:p>
        </p:txBody>
      </p:sp>
      <p:sp>
        <p:nvSpPr>
          <p:cNvPr id="217" name="Shape 217"/>
          <p:cNvSpPr txBox="1"/>
          <p:nvPr>
            <p:ph idx="1" type="subTitle"/>
          </p:nvPr>
        </p:nvSpPr>
        <p:spPr>
          <a:xfrm>
            <a:off x="405071" y="919086"/>
            <a:ext cx="6886200" cy="39063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Tourist maps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Loyalty program for shopping malls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Coalition programs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Games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Social projects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Payment platform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Mutual settlement platform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Fuel card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Social and benefit cards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pic>
        <p:nvPicPr>
          <p:cNvPr descr="slide-pictures.png"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012" y="0"/>
            <a:ext cx="7285967" cy="513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/>
              <a:t>The system of friendship with customersCustomer Friendship System</a:t>
            </a:r>
          </a:p>
        </p:txBody>
      </p:sp>
      <p:sp>
        <p:nvSpPr>
          <p:cNvPr id="229" name="Shape 229"/>
          <p:cNvSpPr txBox="1"/>
          <p:nvPr>
            <p:ph type="title"/>
          </p:nvPr>
        </p:nvSpPr>
        <p:spPr>
          <a:xfrm>
            <a:off x="405071" y="315502"/>
            <a:ext cx="6886200" cy="6036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of all - friendship with the customer</a:t>
            </a:r>
          </a:p>
        </p:txBody>
      </p:sp>
      <p:sp>
        <p:nvSpPr>
          <p:cNvPr id="230" name="Shape 230"/>
          <p:cNvSpPr txBox="1"/>
          <p:nvPr>
            <p:ph idx="1" type="subTitle"/>
          </p:nvPr>
        </p:nvSpPr>
        <p:spPr>
          <a:xfrm>
            <a:off x="405071" y="919086"/>
            <a:ext cx="6886200" cy="39063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Communicate with the customer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With a group or individually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Let </a:t>
            </a:r>
            <a:r>
              <a:rPr lang="en"/>
              <a:t>the customer communicate with you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individual offers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D</a:t>
            </a:r>
            <a:r>
              <a:rPr lang="en"/>
              <a:t>irect marketing</a:t>
            </a:r>
          </a:p>
          <a:p>
            <a:pPr indent="-311150" lvl="0" marL="469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Personal offers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communication with the customer into a game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Anticipate the customer’s wishes</a:t>
            </a:r>
          </a:p>
          <a:p>
            <a:pPr lv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The system of friendship with customersCustomer Friendship System</a:t>
            </a:r>
          </a:p>
        </p:txBody>
      </p:sp>
      <p:pic>
        <p:nvPicPr>
          <p:cNvPr descr="slide-pictures.png"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425" y="0"/>
            <a:ext cx="7341147" cy="51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4859124" y="3549000"/>
            <a:ext cx="27945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Maxim Ronshin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blaze@incust.com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kype: maximronshin,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MobileMobile, Viber, WhatsAppApp: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+380505067999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+1 804 404 9539,  +48223078756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+7 499 404-0234    +38 044 3949594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-125" y="1825889"/>
            <a:ext cx="77040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400" lIns="93400" rIns="93400" tIns="934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i="1" sz="16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i="1" lang="en" sz="1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Start making friends with your customers</a:t>
            </a:r>
          </a:p>
          <a:p>
            <a:pPr lvl="0" rtl="0" algn="ctr"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i="1" lang="en" sz="1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Sign up now!</a:t>
            </a:r>
          </a:p>
          <a:p>
            <a:pPr lvl="0" rtl="0" algn="ctr">
              <a:spcBef>
                <a:spcPts val="0"/>
              </a:spcBef>
              <a:buNone/>
            </a:pPr>
            <a:br>
              <a:rPr i="1" lang="en" sz="1600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</a:br>
          </a:p>
        </p:txBody>
      </p:sp>
      <p:sp>
        <p:nvSpPr>
          <p:cNvPr id="243" name="Shape 243"/>
          <p:cNvSpPr txBox="1"/>
          <p:nvPr/>
        </p:nvSpPr>
        <p:spPr>
          <a:xfrm>
            <a:off x="-12" y="1312917"/>
            <a:ext cx="77040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incust.com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ge_00.jpg"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71" y="569293"/>
            <a:ext cx="6983457" cy="392819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0" y="3089143"/>
            <a:ext cx="77040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3400" lIns="93400" rIns="93400" tIns="934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2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Loyalty Pays!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pic>
        <p:nvPicPr>
          <p:cNvPr descr="slide-pictures.pn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73" y="0"/>
            <a:ext cx="7252040" cy="511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05071" y="315502"/>
            <a:ext cx="6886200" cy="10035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build  relationships with a customer?</a:t>
            </a:r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408892" y="1319062"/>
            <a:ext cx="6886200" cy="3633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How to establish friendship with the customer?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How to collect and segment your customer base?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How to conveniently communicate with the customer?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How to save on discounts?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How to attract new customers?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How to attract customer’s friends?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t/>
            </a:r>
            <a:endParaRPr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pic>
        <p:nvPicPr>
          <p:cNvPr descr="slide-pictures.png"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999" y="0"/>
            <a:ext cx="7252009" cy="511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405071" y="315502"/>
            <a:ext cx="6886200" cy="6501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inCust method:</a:t>
            </a:r>
          </a:p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405071" y="965610"/>
            <a:ext cx="6886200" cy="38598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Without plastic cards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Without spending on equipment and software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750"/>
              <a:buFont typeface="Arial"/>
              <a:buNone/>
            </a:pPr>
            <a:r>
              <a:rPr lang="en"/>
              <a:t>Without time expenses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pic>
        <p:nvPicPr>
          <p:cNvPr descr="slide-pictures.png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7307716" cy="515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405071" y="315502"/>
            <a:ext cx="6886200" cy="642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inCust secret sauce ingredient 1/3</a:t>
            </a:r>
          </a:p>
        </p:txBody>
      </p:sp>
      <p:sp>
        <p:nvSpPr>
          <p:cNvPr id="121" name="Shape 121"/>
          <p:cNvSpPr txBox="1"/>
          <p:nvPr>
            <p:ph idx="1" type="subTitle"/>
          </p:nvPr>
        </p:nvSpPr>
        <p:spPr>
          <a:xfrm>
            <a:off x="405071" y="958524"/>
            <a:ext cx="6886200" cy="38667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"/>
              <a:t>Phone number is a customer’s e-card</a:t>
            </a:r>
          </a:p>
          <a:p>
            <a:pPr indent="-311150" lvl="0" marL="469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Instant connection of new customers to the loyalty program</a:t>
            </a:r>
          </a:p>
          <a:p>
            <a:pPr indent="-311150" lvl="0" marL="469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Quick building of the contact database</a:t>
            </a:r>
          </a:p>
          <a:p>
            <a:pPr indent="-311150" lvl="0" marL="469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8750"/>
              <a:buFont typeface="Arial"/>
              <a:buChar char="●"/>
            </a:pPr>
            <a:r>
              <a:rPr lang="en"/>
              <a:t>Direct communication with each customer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2" type="title"/>
          </p:nvPr>
        </p:nvSpPr>
        <p:spPr>
          <a:xfrm>
            <a:off x="2300500" y="5135422"/>
            <a:ext cx="3102900" cy="288900"/>
          </a:xfrm>
          <a:prstGeom prst="rect">
            <a:avLst/>
          </a:prstGeom>
        </p:spPr>
        <p:txBody>
          <a:bodyPr anchorCtr="0" anchor="t" bIns="93400" lIns="93400" rIns="93400" tIns="9340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100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Customer Friendship System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lide-pictures.png"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973" y="0"/>
            <a:ext cx="7252040" cy="511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